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1" r:id="rId3"/>
    <p:sldId id="262" r:id="rId4"/>
    <p:sldId id="259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2" pos="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5"/>
  </p:normalViewPr>
  <p:slideViewPr>
    <p:cSldViewPr snapToGrid="0" snapToObjects="1">
      <p:cViewPr varScale="1">
        <p:scale>
          <a:sx n="68" d="100"/>
          <a:sy n="68" d="100"/>
        </p:scale>
        <p:origin x="592" y="60"/>
      </p:cViewPr>
      <p:guideLst>
        <p:guide orient="horz" pos="864"/>
        <p:guide pos="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CF200-74C3-CE47-A40E-50235CE5D4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C75DE8-3F26-6145-83C7-696944596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0926F-1EFB-F94E-9E82-2E2303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96527-4909-2C42-92C9-F78B825C9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054D2-5A25-1340-BB3B-13A7635BD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22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B291D-8B6E-CD46-8292-03EFC818B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6C54C0-F8A2-8E44-B4E5-888443CAE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A69B4-5DDA-AE4B-928A-B2B7EFABC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40E3B-1C2D-B04E-9733-6BFD1EF88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5508F-9A22-D342-8D09-279E78052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748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3C9428-C6F0-EA46-80B3-290F91B83F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9A30DA-6100-E14C-8147-2D0E5F3B5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6B8EE-23C6-6949-ABF4-A909168B8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0437D-994C-D84D-9A5A-D6E1E3B1D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487D4-0E57-AB49-B1C4-77663C7FD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7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460D3-2B70-8C4E-9946-201F6561B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1E8CC-A038-1F44-A35D-2160C1881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49FA0-22C7-0F42-85B4-3FE3EDD60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2CF4B-74B5-AC4C-A928-7DB3F40C4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5FA5B-E736-144E-9C86-59C8ABCC0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60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A1772-7DF4-6140-A7F4-9D9921CA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21A8C-D734-044E-97AE-AC9D1BEB8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B871B-0C5D-6F41-BF76-D7AB10D27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DB05-0BEB-9143-B319-E14273016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25FBD-2EEF-634E-8E61-66F0C9469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73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C9AF0-5801-F742-B62B-31EB51E66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A0B7F-74F4-8442-90C4-032F4A427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2F2884-28EE-B646-925E-65622FECB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36320-C4C8-2040-8BCB-886AC3170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DE1B9-C3CE-4B40-8911-E3CD555F0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EC4D7-5CE2-B945-BFFD-07F6C19BF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74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14B54-4AE6-9A4E-BE40-7E18F1A20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C80F11-04DF-C444-95E8-47807176E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4E7BB-65C1-D144-BA85-E493CDFDE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79F0CB-FDBA-A449-B2D6-1677E815AB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283DC6-F8B6-E140-86C1-FE3AEFA4AF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7E4F0D-C1A3-2647-BEC0-B360FBE16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C80FF7-4AD5-BD4A-A849-3465B5932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309C72-61A3-5A4B-97CA-1F74BAD81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77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C7F5F-68A0-0040-95B9-F26BFA32B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1B2919-C6B8-ED4A-873F-161CC8FD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BEF439-BB4C-DE46-8423-E447CE3AA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6803ED-C813-E746-9BD6-03EB6799E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3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F5F537-7778-CA4E-BED5-799A5CC9C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48535F-A401-A541-8E14-BEE756D8C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E2B9D-858D-1F46-BACA-F4264DD42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02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91352-BB61-724C-9281-406C78104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59A2C-0071-9E4B-AF1B-143F847EC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9EA6FC-B68D-E546-9A82-BBE2E8B24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8A40CA-ABDF-F54D-ACDA-A1BEAD479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D0A3D4-909E-5E4A-8535-BFA18A2E2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12F81-AE3F-9342-8273-2654BD77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9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8CC7B-8E01-3C4D-B5E2-AD41637EF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A6F73A-CD13-8549-B4B5-AAF429A87E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507D7-6923-0149-8CA5-3B6EE7CA61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66577-43B0-9A44-AC0D-2441B9396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69A43-F8FF-E343-BC5F-99EDF4FCA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1717F2-3D82-F54D-90EA-DB49B91D6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54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D6F358-8A03-E645-A3D8-772DA95F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689DC-1DBC-DD4C-B9B8-F56DABA59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68CF2-A9B4-AB43-946C-95902E2383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F355-9CCC-EE43-9DA9-00C3BC5974FD}" type="datetimeFigureOut">
              <a:rPr lang="en-US" smtClean="0"/>
              <a:t>2019-04-26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712B5-B956-F141-8479-AF26F2C540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05BDC-7EF1-4042-B568-69B984FB9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B099F-C399-4B40-8B26-6CC8E645C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0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6C0A4-25AE-464E-8850-9AD9910E7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IAB Security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9DF2A5-38E1-47EF-899C-06877D186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9864" y="4287693"/>
            <a:ext cx="9144000" cy="1655762"/>
          </a:xfrm>
        </p:spPr>
        <p:txBody>
          <a:bodyPr/>
          <a:lstStyle/>
          <a:p>
            <a:r>
              <a:rPr lang="en-US" dirty="0"/>
              <a:t>AT&amp;T</a:t>
            </a:r>
          </a:p>
          <a:p>
            <a:r>
              <a:rPr lang="en-US" dirty="0"/>
              <a:t>Interdigital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4AFE92-4969-479A-A1D3-7A57F14A467D}"/>
              </a:ext>
            </a:extLst>
          </p:cNvPr>
          <p:cNvSpPr txBox="1"/>
          <p:nvPr/>
        </p:nvSpPr>
        <p:spPr>
          <a:xfrm>
            <a:off x="10370128" y="344633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S3-191194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079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182DD2A3-29E5-44B7-9793-317CDB271D21}"/>
              </a:ext>
            </a:extLst>
          </p:cNvPr>
          <p:cNvSpPr txBox="1">
            <a:spLocks/>
          </p:cNvSpPr>
          <p:nvPr/>
        </p:nvSpPr>
        <p:spPr>
          <a:xfrm>
            <a:off x="488897" y="6709410"/>
            <a:ext cx="294066" cy="2247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5145646-23AF-4CF3-B0FB-316A3B7F7609}"/>
              </a:ext>
            </a:extLst>
          </p:cNvPr>
          <p:cNvSpPr txBox="1">
            <a:spLocks/>
          </p:cNvSpPr>
          <p:nvPr/>
        </p:nvSpPr>
        <p:spPr>
          <a:xfrm>
            <a:off x="490939" y="274323"/>
            <a:ext cx="11209064" cy="3422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IPsec Based Security for F1*-U Interface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D81B64-4D44-42F9-A2B5-9300DEC5D9FF}"/>
              </a:ext>
            </a:extLst>
          </p:cNvPr>
          <p:cNvSpPr/>
          <p:nvPr/>
        </p:nvSpPr>
        <p:spPr>
          <a:xfrm>
            <a:off x="488897" y="1045557"/>
            <a:ext cx="113967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Based on existing SA3 approved security solution for wireline F1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Consistent F1 security solution between wireless and wireline DUs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Consistent CU-DU protocol split between wireless and wireline DUs. Same CU architecture can be used for wireline and wireless DUs.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Simpler and scalable intra-donor transport architecture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5B31D42-C7D8-45B8-A917-494CD0706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0F2322-1E7F-4819-9870-7F367D4A6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612" y="3158194"/>
            <a:ext cx="8077221" cy="368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45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1">
            <a:extLst>
              <a:ext uri="{FF2B5EF4-FFF2-40B4-BE49-F238E27FC236}">
                <a16:creationId xmlns:a16="http://schemas.microsoft.com/office/drawing/2014/main" id="{A8A05BB2-DA00-4F02-8866-07DD43AD2349}"/>
              </a:ext>
            </a:extLst>
          </p:cNvPr>
          <p:cNvSpPr txBox="1">
            <a:spLocks/>
          </p:cNvSpPr>
          <p:nvPr/>
        </p:nvSpPr>
        <p:spPr>
          <a:xfrm>
            <a:off x="488897" y="6709410"/>
            <a:ext cx="294066" cy="2247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3</a:t>
            </a:fld>
            <a:r>
              <a:rPr lang="en-US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3FA0291-CCBD-44ED-B15F-6B573E80259B}"/>
              </a:ext>
            </a:extLst>
          </p:cNvPr>
          <p:cNvSpPr txBox="1">
            <a:spLocks/>
          </p:cNvSpPr>
          <p:nvPr/>
        </p:nvSpPr>
        <p:spPr>
          <a:xfrm>
            <a:off x="488896" y="264738"/>
            <a:ext cx="11209064" cy="3422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PDCP Based Security for F1*-U Interface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4F3F9D6-C332-43C9-8EA1-F3C2A4DE8A2B}"/>
              </a:ext>
            </a:extLst>
          </p:cNvPr>
          <p:cNvSpPr/>
          <p:nvPr/>
        </p:nvSpPr>
        <p:spPr>
          <a:xfrm>
            <a:off x="488896" y="1045557"/>
            <a:ext cx="116999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Insert PDCP layer between Adapt and IP layer to provide security between MT and CU.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Cannot read encrypted IP headers so needs double nested GTP-U stacks – complex!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Nested GTP-U stack architecture is not compliant with current CU architecture.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Violates current RAN3 working assumption on IPv6 flow label based bearer mapping.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Current RAN3 WA should not be overturned unless WA is proved to be unacceptable.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Arguments about inserting a non-3GPP protocol layer (IPsec) in the RAN are invalid because F1 interface already uses IPsec between CU and wireline DU.</a:t>
            </a: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65694CC2-8C1A-4FF8-BC2A-85BC8B754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0D8DA63-1231-478D-B5EC-14C4AE595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612" y="3765016"/>
            <a:ext cx="6704013" cy="301166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C36AD99-E266-4A2F-BD81-47255E2B916A}"/>
              </a:ext>
            </a:extLst>
          </p:cNvPr>
          <p:cNvSpPr txBox="1"/>
          <p:nvPr/>
        </p:nvSpPr>
        <p:spPr>
          <a:xfrm>
            <a:off x="816011" y="5032478"/>
            <a:ext cx="2438400" cy="34220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2000" b="1" dirty="0"/>
              <a:t>Nested GTP-U Stacks</a:t>
            </a:r>
          </a:p>
        </p:txBody>
      </p:sp>
    </p:spTree>
    <p:extLst>
      <p:ext uri="{BB962C8B-B14F-4D97-AF65-F5344CB8AC3E}">
        <p14:creationId xmlns:p14="http://schemas.microsoft.com/office/powerpoint/2010/main" val="600508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5F96DC24-1EF1-4F4C-9C1F-D210D83498BE}"/>
              </a:ext>
            </a:extLst>
          </p:cNvPr>
          <p:cNvSpPr txBox="1">
            <a:spLocks/>
          </p:cNvSpPr>
          <p:nvPr/>
        </p:nvSpPr>
        <p:spPr>
          <a:xfrm>
            <a:off x="488897" y="6709410"/>
            <a:ext cx="294066" cy="2247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CB907E-C602-C34B-93F7-CA9E40714286}" type="slidenum">
              <a:rPr lang="en-US" smtClean="0">
                <a:solidFill>
                  <a:schemeClr val="tx1"/>
                </a:solidFill>
              </a:rPr>
              <a:pPr/>
              <a:t>4</a:t>
            </a:fld>
            <a:r>
              <a:rPr lang="en-US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D0B95BA1-64EA-4705-A959-83EA8FB3ED1C}"/>
              </a:ext>
            </a:extLst>
          </p:cNvPr>
          <p:cNvSpPr txBox="1">
            <a:spLocks/>
          </p:cNvSpPr>
          <p:nvPr/>
        </p:nvSpPr>
        <p:spPr>
          <a:xfrm>
            <a:off x="269676" y="129276"/>
            <a:ext cx="11209064" cy="3422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Hop-by-hop Security for Adapt Headers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F0D024-57B1-4CEC-8FF8-01DE093E2B44}"/>
              </a:ext>
            </a:extLst>
          </p:cNvPr>
          <p:cNvSpPr/>
          <p:nvPr/>
        </p:nvSpPr>
        <p:spPr>
          <a:xfrm>
            <a:off x="175850" y="1109541"/>
            <a:ext cx="113967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Adapt layer (now called BAP) performs</a:t>
            </a:r>
          </a:p>
          <a:p>
            <a:pPr marL="8001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* Routing across IAB nodes</a:t>
            </a:r>
          </a:p>
          <a:p>
            <a:pPr marL="8001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* Mapping of UE-bearers to BH channels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Adapt header may contain:</a:t>
            </a:r>
          </a:p>
          <a:p>
            <a:pPr marL="8001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* Routing ID (e.g. </a:t>
            </a:r>
            <a:r>
              <a:rPr lang="en-US" sz="2400" dirty="0" err="1"/>
              <a:t>dest</a:t>
            </a:r>
            <a:r>
              <a:rPr lang="en-US" sz="2400" dirty="0"/>
              <a:t>. node ID)</a:t>
            </a:r>
          </a:p>
          <a:p>
            <a:pPr marL="8001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* Bearer-specific ID</a:t>
            </a:r>
          </a:p>
          <a:p>
            <a:pPr>
              <a:buClr>
                <a:schemeClr val="bg1"/>
              </a:buClr>
            </a:pPr>
            <a:endParaRPr lang="en-US" sz="2400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ACA0470D-74C8-4404-8A26-3504C4E88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465D80-D8FD-4AA2-A0E0-96041D48361D}"/>
              </a:ext>
            </a:extLst>
          </p:cNvPr>
          <p:cNvSpPr/>
          <p:nvPr/>
        </p:nvSpPr>
        <p:spPr>
          <a:xfrm>
            <a:off x="181189" y="3352800"/>
            <a:ext cx="113967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Proponents of hop-by-hop security claim that an aggressor IAB node can mount DOS attach on IAB nodes by sending Adapt layer packets to destination IAB nodes by spoofing Adapt header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Spoofing of Adapt headers is impossible</a:t>
            </a:r>
          </a:p>
          <a:p>
            <a:pPr marL="8001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* An aggressor IAB nodes would have to first get authenticated by the core network as a UE, then get authorized by the core network as an IAB node, and then establish RLC backhaul channels with Adapt layer to other IAB nodes. 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&gt;  Even if hop-by-hop security is deemed necessary, the argument for PDCP-based security is still invalid because PDCP cannot encrypt headers for Adapt layer under it. </a:t>
            </a:r>
          </a:p>
          <a:p>
            <a:pPr>
              <a:buClr>
                <a:schemeClr val="bg1"/>
              </a:buClr>
            </a:pPr>
            <a:endParaRPr lang="en-US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5D0FF23-0FC6-4221-BF8B-356FDFEB6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2" y="923697"/>
            <a:ext cx="5257800" cy="242910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81C7213-752A-4850-A8E3-2B76ED981F36}"/>
              </a:ext>
            </a:extLst>
          </p:cNvPr>
          <p:cNvSpPr/>
          <p:nvPr/>
        </p:nvSpPr>
        <p:spPr>
          <a:xfrm>
            <a:off x="7694612" y="2312784"/>
            <a:ext cx="1219200" cy="125616"/>
          </a:xfrm>
          <a:prstGeom prst="rect">
            <a:avLst/>
          </a:prstGeom>
          <a:noFill/>
          <a:ln w="28575">
            <a:solidFill>
              <a:srgbClr val="FF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E5C1BE-AF40-4563-B402-826263F64127}"/>
              </a:ext>
            </a:extLst>
          </p:cNvPr>
          <p:cNvSpPr/>
          <p:nvPr/>
        </p:nvSpPr>
        <p:spPr>
          <a:xfrm>
            <a:off x="8913812" y="2322753"/>
            <a:ext cx="1219200" cy="125616"/>
          </a:xfrm>
          <a:prstGeom prst="rect">
            <a:avLst/>
          </a:prstGeom>
          <a:noFill/>
          <a:ln w="28575">
            <a:solidFill>
              <a:srgbClr val="FF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0461FE-DCDF-4724-A9EC-3FB6EA0C8F63}"/>
              </a:ext>
            </a:extLst>
          </p:cNvPr>
          <p:cNvSpPr/>
          <p:nvPr/>
        </p:nvSpPr>
        <p:spPr>
          <a:xfrm>
            <a:off x="7694612" y="1676400"/>
            <a:ext cx="3505200" cy="457200"/>
          </a:xfrm>
          <a:prstGeom prst="rect">
            <a:avLst/>
          </a:prstGeom>
          <a:noFill/>
          <a:ln w="28575"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6A9258-61EE-44D0-AB4B-A804D262AF48}"/>
              </a:ext>
            </a:extLst>
          </p:cNvPr>
          <p:cNvSpPr/>
          <p:nvPr/>
        </p:nvSpPr>
        <p:spPr>
          <a:xfrm>
            <a:off x="6439304" y="914401"/>
            <a:ext cx="4760508" cy="757015"/>
          </a:xfrm>
          <a:prstGeom prst="rect">
            <a:avLst/>
          </a:prstGeom>
          <a:noFill/>
          <a:ln w="28575"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CF22315C-20E8-4FF0-9300-F4D5839FD2E6}"/>
              </a:ext>
            </a:extLst>
          </p:cNvPr>
          <p:cNvSpPr/>
          <p:nvPr/>
        </p:nvSpPr>
        <p:spPr>
          <a:xfrm>
            <a:off x="11352212" y="874281"/>
            <a:ext cx="220354" cy="1259319"/>
          </a:xfrm>
          <a:prstGeom prst="upArrow">
            <a:avLst/>
          </a:prstGeom>
          <a:solidFill>
            <a:srgbClr val="00FF00"/>
          </a:solidFill>
          <a:ln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25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AF2EFE-C61D-4198-902E-6E8ED8848E3C}"/>
              </a:ext>
            </a:extLst>
          </p:cNvPr>
          <p:cNvSpPr txBox="1">
            <a:spLocks/>
          </p:cNvSpPr>
          <p:nvPr/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CB907E-C602-C34B-93F7-CA9E40714286}" type="slidenum">
              <a:rPr lang="en-US" sz="1100" smtClean="0"/>
              <a:pPr/>
              <a:t>5</a:t>
            </a:fld>
            <a:r>
              <a:rPr lang="en-US" sz="1100"/>
              <a:t> </a:t>
            </a: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83FBBC-57CF-487C-AD98-688578851411}"/>
              </a:ext>
            </a:extLst>
          </p:cNvPr>
          <p:cNvSpPr txBox="1">
            <a:spLocks/>
          </p:cNvSpPr>
          <p:nvPr/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/>
              <a:t>Reference End-to-End UP Stacks: Core Network to UE</a:t>
            </a:r>
            <a:endParaRPr lang="en-US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86AE3-C601-4C67-97E4-5CF5B4F5F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95956"/>
            <a:ext cx="12188825" cy="426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18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353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 IAB Security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Henning Schulzrinne</dc:creator>
  <cp:lastModifiedBy>Alec Brusilovsky</cp:lastModifiedBy>
  <cp:revision>23</cp:revision>
  <dcterms:created xsi:type="dcterms:W3CDTF">2019-03-19T21:21:59Z</dcterms:created>
  <dcterms:modified xsi:type="dcterms:W3CDTF">2019-04-26T13:43:07Z</dcterms:modified>
</cp:coreProperties>
</file>